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399288" cy="43200638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94682"/>
  </p:normalViewPr>
  <p:slideViewPr>
    <p:cSldViewPr snapToGrid="0">
      <p:cViewPr>
        <p:scale>
          <a:sx n="25" d="100"/>
          <a:sy n="25" d="100"/>
        </p:scale>
        <p:origin x="24" y="-828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6" name="Imagem 35"/>
          <p:cNvPicPr/>
          <p:nvPr/>
        </p:nvPicPr>
        <p:blipFill>
          <a:blip r:embed="rId2"/>
          <a:stretch/>
        </p:blipFill>
        <p:spPr>
          <a:xfrm>
            <a:off x="1619280" y="11004120"/>
            <a:ext cx="29158920" cy="23265000"/>
          </a:xfrm>
          <a:prstGeom prst="rect">
            <a:avLst/>
          </a:prstGeom>
          <a:ln>
            <a:noFill/>
          </a:ln>
        </p:spPr>
      </p:pic>
      <p:pic>
        <p:nvPicPr>
          <p:cNvPr id="37" name="Imagem 36"/>
          <p:cNvPicPr/>
          <p:nvPr/>
        </p:nvPicPr>
        <p:blipFill>
          <a:blip r:embed="rId2"/>
          <a:stretch/>
        </p:blipFill>
        <p:spPr>
          <a:xfrm>
            <a:off x="1619280" y="11004120"/>
            <a:ext cx="29158920" cy="23265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8920" cy="69716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pt-BR" sz="2126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Clique para editar o título mestre</a:t>
            </a:r>
            <a:endParaRPr lang="pt-BR" sz="71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2227320" y="40040640"/>
            <a:ext cx="7289640" cy="2299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25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10/10/18</a:t>
            </a:r>
            <a:endParaRPr lang="pt-B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0732320" y="40040640"/>
            <a:ext cx="10934280" cy="2299680"/>
          </a:xfrm>
          <a:prstGeom prst="rect">
            <a:avLst/>
          </a:prstGeom>
        </p:spPr>
        <p:txBody>
          <a:bodyPr anchor="ctr"/>
          <a:lstStyle/>
          <a:p>
            <a:endParaRPr lang="pt-BR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2881960" y="40040640"/>
            <a:ext cx="7289640" cy="2299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3B7975B-CFBC-436B-859A-710B6C5C418A}" type="slidenum">
              <a:rPr lang="pt-BR" sz="425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‹nº›</a:t>
            </a:fld>
            <a:endParaRPr lang="pt-B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717640" y="4854960"/>
            <a:ext cx="27920880" cy="103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6000" b="1" i="0" dirty="0">
                <a:solidFill>
                  <a:srgbClr val="000000"/>
                </a:solidFill>
                <a:effectLst/>
              </a:rPr>
              <a:t>TÍTULO EM ARIAL TAMANHO 60, CENTRALIZADO, NEGRITO E MAIÚSCULA</a:t>
            </a:r>
            <a:r>
              <a:rPr lang="pt-BR" sz="6000" b="1" strike="noStrike" cap="al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endParaRPr lang="pt-BR" sz="6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Line 2"/>
          <p:cNvSpPr/>
          <p:nvPr/>
        </p:nvSpPr>
        <p:spPr>
          <a:xfrm>
            <a:off x="23581" y="4840662"/>
            <a:ext cx="32375707" cy="0"/>
          </a:xfrm>
          <a:prstGeom prst="line">
            <a:avLst/>
          </a:prstGeom>
          <a:ln w="79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0" name="CustomShape 3"/>
          <p:cNvSpPr/>
          <p:nvPr/>
        </p:nvSpPr>
        <p:spPr>
          <a:xfrm>
            <a:off x="4511880" y="7367580"/>
            <a:ext cx="23375160" cy="118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SOBRENOME, Nome do autor ¹</a:t>
            </a:r>
            <a:r>
              <a:rPr lang="pt-BR" sz="40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; SOBRENOME, Nome do autor² 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Line 4"/>
          <p:cNvSpPr/>
          <p:nvPr/>
        </p:nvSpPr>
        <p:spPr>
          <a:xfrm flipV="1">
            <a:off x="124387" y="9763478"/>
            <a:ext cx="32223893" cy="41492"/>
          </a:xfrm>
          <a:prstGeom prst="line">
            <a:avLst/>
          </a:prstGeom>
          <a:ln w="79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3" name="CustomShape 6"/>
          <p:cNvSpPr/>
          <p:nvPr/>
        </p:nvSpPr>
        <p:spPr>
          <a:xfrm>
            <a:off x="105840" y="10125720"/>
            <a:ext cx="15685560" cy="69984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INTRODUÇÃO</a:t>
            </a:r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7"/>
          <p:cNvSpPr/>
          <p:nvPr/>
        </p:nvSpPr>
        <p:spPr>
          <a:xfrm>
            <a:off x="105840" y="17496042"/>
            <a:ext cx="15685560" cy="69984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OBJETIVO</a:t>
            </a:r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8"/>
          <p:cNvSpPr/>
          <p:nvPr/>
        </p:nvSpPr>
        <p:spPr>
          <a:xfrm>
            <a:off x="155520" y="22296132"/>
            <a:ext cx="15685560" cy="69984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METODOLOGIA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9"/>
          <p:cNvSpPr/>
          <p:nvPr/>
        </p:nvSpPr>
        <p:spPr>
          <a:xfrm>
            <a:off x="16510320" y="28894943"/>
            <a:ext cx="15685560" cy="69984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pt-BR" sz="40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CONCLUSÃO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11"/>
          <p:cNvSpPr/>
          <p:nvPr/>
        </p:nvSpPr>
        <p:spPr>
          <a:xfrm>
            <a:off x="16510320" y="38776029"/>
            <a:ext cx="15685560" cy="69984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AGRADECIMENTOS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12"/>
          <p:cNvSpPr/>
          <p:nvPr/>
        </p:nvSpPr>
        <p:spPr>
          <a:xfrm>
            <a:off x="53515800" y="114715800"/>
            <a:ext cx="4116240" cy="42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</a:t>
            </a:r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13"/>
          <p:cNvSpPr/>
          <p:nvPr/>
        </p:nvSpPr>
        <p:spPr>
          <a:xfrm>
            <a:off x="155520" y="8196120"/>
            <a:ext cx="30483000" cy="122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50000"/>
              </a:lnSpc>
            </a:pPr>
            <a:r>
              <a:rPr lang="pt-BR" sz="33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 Formação ou titulação do autor, instituição de ensino (abreviatura do nome da instituição), cidade, estado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50000"/>
              </a:lnSpc>
            </a:pP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50000"/>
              </a:lnSpc>
            </a:pP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lang="pt-BR" sz="3300" strike="noStrike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50000"/>
              </a:lnSpc>
            </a:pP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14"/>
          <p:cNvSpPr/>
          <p:nvPr/>
        </p:nvSpPr>
        <p:spPr>
          <a:xfrm>
            <a:off x="460439" y="10924689"/>
            <a:ext cx="15240523" cy="646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indent="457200" algn="just">
              <a:lnSpc>
                <a:spcPct val="150000"/>
              </a:lnSpc>
              <a:buClr>
                <a:srgbClr val="000000"/>
              </a:buClr>
            </a:pPr>
            <a:r>
              <a:rPr lang="pt-BR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introdução deve ser uma referência ao assunto que será produzido </a:t>
            </a:r>
            <a:r>
              <a:rPr lang="pt-BR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 resumo, </a:t>
            </a:r>
            <a:r>
              <a:rPr lang="pt-BR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abordando os aspectos e conceitos gerais acerca do tema que será desenvolvido ao longo do artigo, assim como sua importância. Além disso, será aceito que a introdução possua divisão em tópicos. Lembrando que a introdução deve ser sucinta e fidedigna ao conteúdo da revisão.</a:t>
            </a:r>
          </a:p>
        </p:txBody>
      </p:sp>
      <p:sp>
        <p:nvSpPr>
          <p:cNvPr id="52" name="CustomShape 15"/>
          <p:cNvSpPr/>
          <p:nvPr/>
        </p:nvSpPr>
        <p:spPr>
          <a:xfrm>
            <a:off x="460439" y="18252687"/>
            <a:ext cx="15240523" cy="31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t-BR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objetivo do trabalho deve ser detalhada no tópico</a:t>
            </a:r>
            <a:r>
              <a:rPr lang="pt-BR" sz="3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</p:txBody>
      </p:sp>
      <p:sp>
        <p:nvSpPr>
          <p:cNvPr id="53" name="CustomShape 16"/>
          <p:cNvSpPr/>
          <p:nvPr/>
        </p:nvSpPr>
        <p:spPr>
          <a:xfrm>
            <a:off x="450756" y="23055123"/>
            <a:ext cx="15322320" cy="65251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571680" indent="-57132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Na METODOLOGIA será explicitado o tipo de estudo, local, população (caso for pesquisa de campo), período, técnica e análise dos dados, enfim todos os métodos utilizados para a realização do trabalho. Exemplo de tabela abaixo: </a:t>
            </a:r>
          </a:p>
        </p:txBody>
      </p:sp>
      <p:sp>
        <p:nvSpPr>
          <p:cNvPr id="54" name="CustomShape 17"/>
          <p:cNvSpPr/>
          <p:nvPr/>
        </p:nvSpPr>
        <p:spPr>
          <a:xfrm>
            <a:off x="16572240" y="31813200"/>
            <a:ext cx="14904720" cy="252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5" name="CustomShape 18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6" name="CustomShape 19"/>
          <p:cNvSpPr/>
          <p:nvPr/>
        </p:nvSpPr>
        <p:spPr>
          <a:xfrm>
            <a:off x="307800" y="792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9" name="CustomShape 21"/>
          <p:cNvSpPr/>
          <p:nvPr/>
        </p:nvSpPr>
        <p:spPr>
          <a:xfrm>
            <a:off x="460440" y="16020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33" name="CustomShape 17"/>
          <p:cNvSpPr/>
          <p:nvPr/>
        </p:nvSpPr>
        <p:spPr>
          <a:xfrm>
            <a:off x="16724640" y="31965600"/>
            <a:ext cx="14904720" cy="252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34" name="CustomShape 17"/>
          <p:cNvSpPr/>
          <p:nvPr/>
        </p:nvSpPr>
        <p:spPr>
          <a:xfrm>
            <a:off x="16734040" y="30549240"/>
            <a:ext cx="14904720" cy="252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16540709" y="29660427"/>
            <a:ext cx="15534716" cy="1651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600" dirty="0"/>
              <a:t>As considerações finais deverão apresentar uma síntese direta daquilo abordado ao longo da revisão, ressaltando a ideia principal do artigo. 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9468" y="39767659"/>
            <a:ext cx="2710427" cy="2710427"/>
          </a:xfrm>
          <a:prstGeom prst="rect">
            <a:avLst/>
          </a:prstGeom>
        </p:spPr>
      </p:pic>
      <p:sp>
        <p:nvSpPr>
          <p:cNvPr id="61" name="CustomShape 9"/>
          <p:cNvSpPr/>
          <p:nvPr/>
        </p:nvSpPr>
        <p:spPr>
          <a:xfrm>
            <a:off x="16389865" y="35585183"/>
            <a:ext cx="15685560" cy="69984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tIns="45000" rIns="90000" bIns="45000"/>
          <a:lstStyle/>
          <a:p>
            <a:pPr algn="ctr">
              <a:defRPr/>
            </a:pPr>
            <a:r>
              <a:rPr lang="pt-BR" sz="4000" b="1" dirty="0">
                <a:solidFill>
                  <a:schemeClr val="bg1"/>
                </a:solidFill>
                <a:latin typeface="Arial Black" pitchFamily="34" charset="0"/>
              </a:rPr>
              <a:t>LITERATURA RECOMENDADA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16635832" y="36133014"/>
            <a:ext cx="15534716" cy="2482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600" dirty="0">
                <a:latin typeface="+mj-lt"/>
              </a:rPr>
              <a:t>RIBEIRO, C. A. G.; et al. Molecular </a:t>
            </a:r>
            <a:r>
              <a:rPr lang="pt-BR" sz="3600" dirty="0" err="1">
                <a:latin typeface="+mj-lt"/>
              </a:rPr>
              <a:t>characterization</a:t>
            </a:r>
            <a:r>
              <a:rPr lang="pt-BR" sz="3600" dirty="0">
                <a:latin typeface="+mj-lt"/>
              </a:rPr>
              <a:t> </a:t>
            </a:r>
            <a:r>
              <a:rPr lang="pt-BR" sz="3600" dirty="0" err="1">
                <a:latin typeface="+mj-lt"/>
              </a:rPr>
              <a:t>of</a:t>
            </a:r>
            <a:r>
              <a:rPr lang="pt-BR" sz="3600" dirty="0">
                <a:latin typeface="+mj-lt"/>
              </a:rPr>
              <a:t> </a:t>
            </a:r>
            <a:r>
              <a:rPr lang="pt-BR" sz="3600" dirty="0" err="1">
                <a:latin typeface="+mj-lt"/>
              </a:rPr>
              <a:t>soybean</a:t>
            </a:r>
            <a:r>
              <a:rPr lang="pt-BR" sz="3600" dirty="0">
                <a:latin typeface="+mj-lt"/>
              </a:rPr>
              <a:t> </a:t>
            </a:r>
            <a:r>
              <a:rPr lang="pt-BR" sz="3600" dirty="0" err="1">
                <a:latin typeface="+mj-lt"/>
              </a:rPr>
              <a:t>cultivars</a:t>
            </a:r>
            <a:r>
              <a:rPr lang="pt-BR" sz="3600" dirty="0">
                <a:latin typeface="+mj-lt"/>
              </a:rPr>
              <a:t> </a:t>
            </a:r>
            <a:r>
              <a:rPr lang="pt-BR" sz="3600" dirty="0" err="1">
                <a:latin typeface="+mj-lt"/>
              </a:rPr>
              <a:t>by</a:t>
            </a:r>
            <a:r>
              <a:rPr lang="pt-BR" sz="3600" dirty="0">
                <a:latin typeface="+mj-lt"/>
              </a:rPr>
              <a:t> </a:t>
            </a:r>
            <a:r>
              <a:rPr lang="pt-BR" sz="3600" dirty="0" err="1">
                <a:latin typeface="+mj-lt"/>
              </a:rPr>
              <a:t>microsatellite</a:t>
            </a:r>
            <a:r>
              <a:rPr lang="pt-BR" sz="3600" dirty="0">
                <a:latin typeface="+mj-lt"/>
              </a:rPr>
              <a:t> </a:t>
            </a:r>
            <a:r>
              <a:rPr lang="pt-BR" sz="3600" dirty="0" err="1">
                <a:latin typeface="+mj-lt"/>
              </a:rPr>
              <a:t>markers</a:t>
            </a:r>
            <a:r>
              <a:rPr lang="pt-BR" sz="3600" dirty="0">
                <a:latin typeface="+mj-lt"/>
              </a:rPr>
              <a:t> </a:t>
            </a:r>
            <a:r>
              <a:rPr lang="pt-BR" sz="3600" dirty="0" err="1">
                <a:latin typeface="+mj-lt"/>
              </a:rPr>
              <a:t>with</a:t>
            </a:r>
            <a:r>
              <a:rPr lang="pt-BR" sz="3600" dirty="0">
                <a:latin typeface="+mj-lt"/>
              </a:rPr>
              <a:t> universal </a:t>
            </a:r>
            <a:r>
              <a:rPr lang="pt-BR" sz="3600" dirty="0" err="1">
                <a:latin typeface="+mj-lt"/>
              </a:rPr>
              <a:t>tail</a:t>
            </a:r>
            <a:r>
              <a:rPr lang="pt-BR" sz="3600" dirty="0">
                <a:latin typeface="+mj-lt"/>
              </a:rPr>
              <a:t> </a:t>
            </a:r>
            <a:r>
              <a:rPr lang="pt-BR" sz="3600" dirty="0" err="1">
                <a:latin typeface="+mj-lt"/>
              </a:rPr>
              <a:t>sequence</a:t>
            </a:r>
            <a:r>
              <a:rPr lang="pt-BR" sz="3600" dirty="0">
                <a:latin typeface="+mj-lt"/>
              </a:rPr>
              <a:t>. Pesquisa Agropecuária Brasileira, Brasília, v. 48, n. 3, p. 270-279, 2013. </a:t>
            </a:r>
          </a:p>
        </p:txBody>
      </p:sp>
      <p:sp>
        <p:nvSpPr>
          <p:cNvPr id="11" name="CustomShape 16">
            <a:extLst>
              <a:ext uri="{FF2B5EF4-FFF2-40B4-BE49-F238E27FC236}">
                <a16:creationId xmlns:a16="http://schemas.microsoft.com/office/drawing/2014/main" id="{08C10AD1-9293-A94B-ED47-1A9BECA151F2}"/>
              </a:ext>
            </a:extLst>
          </p:cNvPr>
          <p:cNvSpPr/>
          <p:nvPr/>
        </p:nvSpPr>
        <p:spPr>
          <a:xfrm>
            <a:off x="16649091" y="10824662"/>
            <a:ext cx="15322320" cy="65251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571680" indent="-57132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autor poderá optar por intitular esse item apenas como FUNDAMENTAÇÃO TEÓRICA, caso o resumo contenha um projeto que ainda não tenha sido aplicado, ou deverá intitular como RESULTADOS E DISCUSSÕES, no caso desse estudo já ter sido concluído. Não haverá espaços (linhas em branco) entre os parágrafos. A primeira linha de cada um dos parágrafos terá um recuo de 1,5 cm.  </a:t>
            </a:r>
          </a:p>
          <a:p>
            <a:pPr marL="571680" indent="-57132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 importante que o resumo tenha fundamentação teórica para o embasamento do tema e, para isso, é necessário atentar-se aos tipos de citação. </a:t>
            </a:r>
            <a:r>
              <a:rPr lang="pt-BR" sz="4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Lembrando que as tabelas e figuras podem ser adicionadas na metodologia e nos resultados e discussões. </a:t>
            </a:r>
            <a:endParaRPr lang="pt-BR" sz="4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1680" indent="-57132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endParaRPr lang="pt-BR" sz="4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26" name="Picture 2" descr="ICIAG | Instituto de Ciências Agrárias">
            <a:extLst>
              <a:ext uri="{FF2B5EF4-FFF2-40B4-BE49-F238E27FC236}">
                <a16:creationId xmlns:a16="http://schemas.microsoft.com/office/drawing/2014/main" id="{57FE8C87-8435-2F6A-65F1-CAB8B2A47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6689" y="39636217"/>
            <a:ext cx="2491711" cy="336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F3BAE2C9-454B-25DF-38C1-25AEF385B759}"/>
              </a:ext>
            </a:extLst>
          </p:cNvPr>
          <p:cNvSpPr/>
          <p:nvPr/>
        </p:nvSpPr>
        <p:spPr>
          <a:xfrm>
            <a:off x="20025894" y="40033476"/>
            <a:ext cx="6924758" cy="2482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600" dirty="0"/>
              <a:t>Exemplo de Agradecimento: Podem ser adicionados ícone de Instituição Parceiras</a:t>
            </a:r>
          </a:p>
        </p:txBody>
      </p:sp>
      <p:sp>
        <p:nvSpPr>
          <p:cNvPr id="13" name="CustomShape 6">
            <a:extLst>
              <a:ext uri="{FF2B5EF4-FFF2-40B4-BE49-F238E27FC236}">
                <a16:creationId xmlns:a16="http://schemas.microsoft.com/office/drawing/2014/main" id="{E1DAD870-33D1-8F3A-4DCF-41C26374E96A}"/>
              </a:ext>
            </a:extLst>
          </p:cNvPr>
          <p:cNvSpPr/>
          <p:nvPr/>
        </p:nvSpPr>
        <p:spPr>
          <a:xfrm>
            <a:off x="16510320" y="10110524"/>
            <a:ext cx="15685560" cy="69984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4000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RESULTADOS E DISCUSSÕES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5EBB64BA-FCCA-3811-9AD8-EE891A552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809904"/>
              </p:ext>
            </p:extLst>
          </p:nvPr>
        </p:nvGraphicFramePr>
        <p:xfrm>
          <a:off x="922328" y="26719792"/>
          <a:ext cx="12560390" cy="8442960"/>
        </p:xfrm>
        <a:graphic>
          <a:graphicData uri="http://schemas.openxmlformats.org/drawingml/2006/table">
            <a:tbl>
              <a:tblPr/>
              <a:tblGrid>
                <a:gridCol w="2588938">
                  <a:extLst>
                    <a:ext uri="{9D8B030D-6E8A-4147-A177-3AD203B41FA5}">
                      <a16:colId xmlns:a16="http://schemas.microsoft.com/office/drawing/2014/main" val="2995480236"/>
                    </a:ext>
                  </a:extLst>
                </a:gridCol>
                <a:gridCol w="3923858">
                  <a:extLst>
                    <a:ext uri="{9D8B030D-6E8A-4147-A177-3AD203B41FA5}">
                      <a16:colId xmlns:a16="http://schemas.microsoft.com/office/drawing/2014/main" val="2274880407"/>
                    </a:ext>
                  </a:extLst>
                </a:gridCol>
                <a:gridCol w="3863179">
                  <a:extLst>
                    <a:ext uri="{9D8B030D-6E8A-4147-A177-3AD203B41FA5}">
                      <a16:colId xmlns:a16="http://schemas.microsoft.com/office/drawing/2014/main" val="3513106333"/>
                    </a:ext>
                  </a:extLst>
                </a:gridCol>
                <a:gridCol w="2184415">
                  <a:extLst>
                    <a:ext uri="{9D8B030D-6E8A-4147-A177-3AD203B41FA5}">
                      <a16:colId xmlns:a16="http://schemas.microsoft.com/office/drawing/2014/main" val="1669560068"/>
                    </a:ext>
                  </a:extLst>
                </a:gridCol>
              </a:tblGrid>
              <a:tr h="981912">
                <a:tc gridSpan="4">
                  <a:txBody>
                    <a:bodyPr/>
                    <a:lstStyle/>
                    <a:p>
                      <a:pPr fontAlgn="t"/>
                      <a:endParaRPr lang="pt-BR" sz="320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pt-BR" sz="3200" b="1" i="0" dirty="0">
                          <a:effectLst/>
                          <a:latin typeface="+mj-lt"/>
                        </a:rPr>
                        <a:t>Tabela 1. </a:t>
                      </a:r>
                      <a:r>
                        <a:rPr lang="pt-BR" sz="3200" b="0" i="0" dirty="0">
                          <a:effectLst/>
                          <a:latin typeface="+mj-lt"/>
                        </a:rPr>
                        <a:t>Doses de N aplicada via foliar na cultura do milho.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493660"/>
                  </a:ext>
                </a:extLst>
              </a:tr>
              <a:tr h="1787365">
                <a:tc>
                  <a:txBody>
                    <a:bodyPr/>
                    <a:lstStyle/>
                    <a:p>
                      <a:pPr fontAlgn="t"/>
                      <a:endParaRPr lang="es-ES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es-ES" sz="3200" b="0" i="0">
                          <a:effectLst/>
                          <a:latin typeface="+mj-lt"/>
                        </a:rPr>
                        <a:t>Dose 1 (L ha</a:t>
                      </a:r>
                      <a:r>
                        <a:rPr lang="es-ES" sz="3200" b="0" i="0" baseline="30000">
                          <a:effectLst/>
                          <a:latin typeface="+mj-lt"/>
                        </a:rPr>
                        <a:t>-1</a:t>
                      </a:r>
                      <a:r>
                        <a:rPr lang="es-ES" sz="3200" b="0" i="0">
                          <a:effectLst/>
                          <a:latin typeface="+mj-lt"/>
                        </a:rPr>
                        <a:t>) </a:t>
                      </a:r>
                    </a:p>
                    <a:p>
                      <a:pPr algn="ctr" rtl="0" fontAlgn="base"/>
                      <a:r>
                        <a:rPr lang="es-ES" sz="3200" b="0" i="0">
                          <a:effectLst/>
                          <a:latin typeface="+mj-lt"/>
                        </a:rPr>
                        <a:t>(Plantio)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 dirty="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 dirty="0">
                          <a:effectLst/>
                          <a:latin typeface="+mj-lt"/>
                        </a:rPr>
                        <a:t>Dose 1 (L ha</a:t>
                      </a:r>
                      <a:r>
                        <a:rPr lang="pt-BR" sz="3200" b="0" i="0" baseline="30000" dirty="0">
                          <a:effectLst/>
                          <a:latin typeface="+mj-lt"/>
                        </a:rPr>
                        <a:t>-1</a:t>
                      </a:r>
                      <a:r>
                        <a:rPr lang="pt-BR" sz="3200" b="0" i="0" dirty="0">
                          <a:effectLst/>
                          <a:latin typeface="+mj-lt"/>
                        </a:rPr>
                        <a:t>)  </a:t>
                      </a:r>
                    </a:p>
                    <a:p>
                      <a:pPr algn="ctr" rtl="0" fontAlgn="base"/>
                      <a:r>
                        <a:rPr lang="pt-BR" sz="3200" b="0" i="0" dirty="0">
                          <a:effectLst/>
                          <a:latin typeface="+mj-lt"/>
                        </a:rPr>
                        <a:t>(15 dias após o plantio)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Dose 2 (L ha</a:t>
                      </a:r>
                      <a:r>
                        <a:rPr lang="pt-BR" sz="3200" b="0" i="0" baseline="30000">
                          <a:effectLst/>
                          <a:latin typeface="+mj-lt"/>
                        </a:rPr>
                        <a:t>-1</a:t>
                      </a:r>
                      <a:r>
                        <a:rPr lang="pt-BR" sz="3200" b="0" i="0">
                          <a:effectLst/>
                          <a:latin typeface="+mj-lt"/>
                        </a:rPr>
                        <a:t>)   </a:t>
                      </a: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(30 dias após o plantio)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Dose Total   </a:t>
                      </a: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(L ha</a:t>
                      </a:r>
                      <a:r>
                        <a:rPr lang="pt-BR" sz="3200" b="0" i="0" baseline="30000">
                          <a:effectLst/>
                          <a:latin typeface="+mj-lt"/>
                        </a:rPr>
                        <a:t>-1</a:t>
                      </a:r>
                      <a:r>
                        <a:rPr lang="pt-BR" sz="3200" b="0" i="0">
                          <a:effectLst/>
                          <a:latin typeface="+mj-lt"/>
                        </a:rPr>
                        <a:t>)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479094"/>
                  </a:ext>
                </a:extLst>
              </a:tr>
              <a:tr h="981912"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0  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-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 dirty="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 dirty="0">
                          <a:effectLst/>
                          <a:latin typeface="+mj-lt"/>
                        </a:rPr>
                        <a:t>-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0  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3858559"/>
                  </a:ext>
                </a:extLst>
              </a:tr>
              <a:tr h="981912"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10   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5   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 dirty="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 dirty="0">
                          <a:effectLst/>
                          <a:latin typeface="+mj-lt"/>
                        </a:rPr>
                        <a:t>5   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 dirty="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 dirty="0">
                          <a:effectLst/>
                          <a:latin typeface="+mj-lt"/>
                        </a:rPr>
                        <a:t>10   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82982"/>
                  </a:ext>
                </a:extLst>
              </a:tr>
              <a:tr h="981912"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15   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10   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 dirty="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 dirty="0">
                          <a:effectLst/>
                          <a:latin typeface="+mj-lt"/>
                        </a:rPr>
                        <a:t>5   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15   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63766"/>
                  </a:ext>
                </a:extLst>
              </a:tr>
              <a:tr h="981912"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20   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10   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 dirty="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 dirty="0">
                          <a:effectLst/>
                          <a:latin typeface="+mj-lt"/>
                        </a:rPr>
                        <a:t>10   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 dirty="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 dirty="0">
                          <a:effectLst/>
                          <a:latin typeface="+mj-lt"/>
                        </a:rPr>
                        <a:t>20   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204050"/>
                  </a:ext>
                </a:extLst>
              </a:tr>
              <a:tr h="981912"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25   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 dirty="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 dirty="0">
                          <a:effectLst/>
                          <a:latin typeface="+mj-lt"/>
                        </a:rPr>
                        <a:t>15   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>
                          <a:effectLst/>
                          <a:latin typeface="+mj-lt"/>
                        </a:rPr>
                        <a:t>10   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pt-BR" sz="3200" dirty="0">
                        <a:effectLst/>
                        <a:latin typeface="+mj-lt"/>
                      </a:endParaRPr>
                    </a:p>
                    <a:p>
                      <a:pPr algn="ctr" rtl="0" fontAlgn="base"/>
                      <a:r>
                        <a:rPr lang="pt-BR" sz="3200" b="0" i="0" dirty="0">
                          <a:effectLst/>
                          <a:latin typeface="+mj-lt"/>
                        </a:rPr>
                        <a:t>25   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650708"/>
                  </a:ext>
                </a:extLst>
              </a:tr>
            </a:tbl>
          </a:graphicData>
        </a:graphic>
      </p:graphicFrame>
      <p:sp>
        <p:nvSpPr>
          <p:cNvPr id="19" name="CustomShape 15">
            <a:extLst>
              <a:ext uri="{FF2B5EF4-FFF2-40B4-BE49-F238E27FC236}">
                <a16:creationId xmlns:a16="http://schemas.microsoft.com/office/drawing/2014/main" id="{6D27CF71-46CF-21D6-B7AA-8870D4A35734}"/>
              </a:ext>
            </a:extLst>
          </p:cNvPr>
          <p:cNvSpPr/>
          <p:nvPr/>
        </p:nvSpPr>
        <p:spPr>
          <a:xfrm>
            <a:off x="378038" y="35291777"/>
            <a:ext cx="15240523" cy="31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t-BR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legenda é um elemento opcional e pode ser usada caso seja necessário adicionar informações estatísticas, extras, entre outras. </a:t>
            </a:r>
          </a:p>
          <a:p>
            <a:pPr algn="just">
              <a:lnSpc>
                <a:spcPct val="150000"/>
              </a:lnSpc>
            </a:pPr>
            <a:r>
              <a:rPr lang="pt-BR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Fonte: caso a tabela não seja autoral. 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4E37FF4E-30B2-C771-3079-82A3EE634F5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060" t="42304" r="42850" b="31531"/>
          <a:stretch/>
        </p:blipFill>
        <p:spPr>
          <a:xfrm>
            <a:off x="20699299" y="21221197"/>
            <a:ext cx="7307601" cy="6290155"/>
          </a:xfrm>
          <a:prstGeom prst="rect">
            <a:avLst/>
          </a:prstGeom>
        </p:spPr>
      </p:pic>
      <p:sp>
        <p:nvSpPr>
          <p:cNvPr id="22" name="CustomShape 15">
            <a:extLst>
              <a:ext uri="{FF2B5EF4-FFF2-40B4-BE49-F238E27FC236}">
                <a16:creationId xmlns:a16="http://schemas.microsoft.com/office/drawing/2014/main" id="{6C1C3995-CC26-DDC3-F4D7-26E115CBADEF}"/>
              </a:ext>
            </a:extLst>
          </p:cNvPr>
          <p:cNvSpPr/>
          <p:nvPr/>
        </p:nvSpPr>
        <p:spPr>
          <a:xfrm>
            <a:off x="16687805" y="27610508"/>
            <a:ext cx="15240523" cy="31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t-BR" sz="3600" b="1" i="0" dirty="0">
                <a:solidFill>
                  <a:srgbClr val="000000"/>
                </a:solidFill>
                <a:effectLst/>
                <a:latin typeface="+mj-lt"/>
              </a:rPr>
              <a:t>Figura 1</a:t>
            </a:r>
            <a:r>
              <a:rPr lang="pt-BR" sz="3600" b="0" i="0" dirty="0">
                <a:solidFill>
                  <a:srgbClr val="000000"/>
                </a:solidFill>
                <a:effectLst/>
                <a:latin typeface="+mj-lt"/>
              </a:rPr>
              <a:t> – Título 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+mj-lt"/>
              </a:rPr>
              <a:t>da</a:t>
            </a:r>
            <a:r>
              <a:rPr lang="pt-BR" sz="3600" b="0" i="0" dirty="0">
                <a:solidFill>
                  <a:srgbClr val="000000"/>
                </a:solidFill>
                <a:effectLst/>
                <a:latin typeface="+mj-lt"/>
              </a:rPr>
              <a:t> figura (fonte) </a:t>
            </a:r>
            <a:endParaRPr lang="pt-BR" sz="5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pic>
        <p:nvPicPr>
          <p:cNvPr id="14" name="Imagem 13" descr="Uma imagem contendo mesa&#10;&#10;O conteúdo gerado por IA pode estar incorreto.">
            <a:extLst>
              <a:ext uri="{FF2B5EF4-FFF2-40B4-BE49-F238E27FC236}">
                <a16:creationId xmlns:a16="http://schemas.microsoft.com/office/drawing/2014/main" id="{2E20D420-B5C5-BC8D-669E-484FBE72CA3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" t="10076" r="2554" b="11976"/>
          <a:stretch>
            <a:fillRect/>
          </a:stretch>
        </p:blipFill>
        <p:spPr>
          <a:xfrm>
            <a:off x="-28013" y="-85660"/>
            <a:ext cx="32454946" cy="49452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1895</TotalTime>
  <Words>476</Words>
  <Application>Microsoft Office PowerPoint</Application>
  <PresentationFormat>Personalizar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Neia</dc:creator>
  <cp:lastModifiedBy>Guilherme Ferreira Silva</cp:lastModifiedBy>
  <cp:revision>58</cp:revision>
  <dcterms:created xsi:type="dcterms:W3CDTF">2016-09-13T12:05:02Z</dcterms:created>
  <dcterms:modified xsi:type="dcterms:W3CDTF">2025-08-12T02:45:19Z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